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3"/>
  </p:notesMasterIdLst>
  <p:sldIdLst>
    <p:sldId id="256" r:id="rId3"/>
    <p:sldId id="2147375846" r:id="rId4"/>
    <p:sldId id="258" r:id="rId5"/>
    <p:sldId id="2147375828" r:id="rId6"/>
    <p:sldId id="2147375829" r:id="rId7"/>
    <p:sldId id="2147375830" r:id="rId8"/>
    <p:sldId id="2147375834" r:id="rId9"/>
    <p:sldId id="2147375833" r:id="rId10"/>
    <p:sldId id="2147375835" r:id="rId11"/>
    <p:sldId id="2147375832" r:id="rId12"/>
    <p:sldId id="2147375838" r:id="rId13"/>
    <p:sldId id="2147375839" r:id="rId14"/>
    <p:sldId id="2147375837" r:id="rId15"/>
    <p:sldId id="2147375836" r:id="rId16"/>
    <p:sldId id="2147375841" r:id="rId17"/>
    <p:sldId id="2147375840" r:id="rId18"/>
    <p:sldId id="2147375831" r:id="rId19"/>
    <p:sldId id="2147375843" r:id="rId20"/>
    <p:sldId id="2147375845" r:id="rId21"/>
    <p:sldId id="2147375844" r:id="rId22"/>
    <p:sldId id="2147375851" r:id="rId23"/>
    <p:sldId id="2147375852" r:id="rId24"/>
    <p:sldId id="2147375853" r:id="rId25"/>
    <p:sldId id="2147375854" r:id="rId26"/>
    <p:sldId id="2147375855" r:id="rId27"/>
    <p:sldId id="2147375856" r:id="rId28"/>
    <p:sldId id="2147375858" r:id="rId29"/>
    <p:sldId id="2147375859" r:id="rId30"/>
    <p:sldId id="2147375864" r:id="rId31"/>
    <p:sldId id="2147375865" r:id="rId32"/>
    <p:sldId id="2147375860" r:id="rId33"/>
    <p:sldId id="2147375866" r:id="rId34"/>
    <p:sldId id="2147375867" r:id="rId35"/>
    <p:sldId id="2147375861" r:id="rId36"/>
    <p:sldId id="2147375862" r:id="rId37"/>
    <p:sldId id="2147375863" r:id="rId38"/>
    <p:sldId id="2147375848" r:id="rId39"/>
    <p:sldId id="2147375849" r:id="rId40"/>
    <p:sldId id="2147375850" r:id="rId41"/>
    <p:sldId id="263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74"/>
  </p:normalViewPr>
  <p:slideViewPr>
    <p:cSldViewPr snapToGrid="0">
      <p:cViewPr varScale="1">
        <p:scale>
          <a:sx n="138" d="100"/>
          <a:sy n="138" d="100"/>
        </p:scale>
        <p:origin x="87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5ada25ca5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c5ada25ca5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485B698-273D-0F8E-FF41-D1B3FB7B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AAB55D60-47AF-750B-C11A-5FA7289B6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6442F555-B171-7B0E-1E3C-C292425B83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21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763E9AA4-4FEE-9737-B3A4-396BE6A0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5C0BC25D-327F-01FE-0A86-CB19F7B57D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E81B278-5138-1CE0-3BBE-30482CE34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9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458CEE0-3A73-4FE6-9708-795E4B1AD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77BEC08F-B148-AA0A-DD8F-3AD8602E3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E5D2F2DF-FAE5-5E06-9BAD-F798BD71F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363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E88B0E9F-0681-C7E7-91CA-2753713EA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1F933283-E029-18A2-29D2-92DA81A9D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757FF824-A60F-C76C-0558-343B6D62E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91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2601C27-6C2E-6C99-480F-6F094A0B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3AD8921C-6E0D-39EE-2466-865EA8A7A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A69FEBFE-BE0F-7C59-F6CC-02D19817D3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5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650C6D6-B4EC-08DC-F2AC-650EA6D1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D06BB4B-762B-6C3E-0188-DBD34E806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6DD0CD7D-4133-CB15-1CB1-C2450ECC0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32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EA83C724-93CA-0141-D16A-C6543F12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C50204C-FFFD-ACB1-0D5F-89A4D6552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2D83B65D-CAE9-2DCB-3D23-90640B76DD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24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D6C22CCD-D358-89D6-549F-DA19B67E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964CB72F-D1BF-ED7B-B69D-5953B9246F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D1FD9C50-6310-7BAB-9755-6EA648EFF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43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89B3D2E-688C-B24F-44C5-D7EE82482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744202D-79DB-BC46-670F-F1868B0E39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F5C80E65-DB85-9401-A09C-B9BD8115B9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57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2321AC6E-4FB6-1329-72B3-7FE1EB108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12DFF02-7C7E-C334-C8E1-28B185329A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D669173-9FCA-2605-E95B-98CDD307E5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07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0007101-09B4-0AE2-AE18-69880495F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4F4C2EEF-F6E9-A3AC-1A61-DFB832AE27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CFA1A24D-427E-F839-57E2-27D035D3C8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695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8701251B-1532-21AA-4FE8-A0A8C83D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5A98F96-4BD7-4131-AF93-4F9BCB73D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088EEA18-CA94-588B-6954-80B27AF7C5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24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D5C61A27-9A25-ADEB-F07A-695B55EB7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B0351A2-AF57-C236-59FB-E843D60987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163B5F0A-64AA-8862-D7E2-0DCCD55B72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04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DA9EBA8-CF70-6CFC-6B8E-C2CBA74CF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ACFBCE9A-7B79-0F03-B50A-AC614F3EBC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45C84CC0-D0A2-1F69-0771-91FA3FF3A1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83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8C78078A-B93D-01D2-EC55-90F2D6123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28ACB438-6B8F-F9ED-DE04-54CAF4367C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66429E38-8A10-BAED-3DF8-5D12169997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485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0A5273DC-BCA0-81BE-D71F-F66434A44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C423BF43-254C-E9FB-F12E-F7E3E3F2D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3C0C7BF3-46AE-882C-66E0-251D06650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27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9C37B4E-4159-0E5D-F1D6-39A6467C4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EC220FE5-7373-218B-C752-FCBE91648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550792C4-519A-0526-BF36-74D2E4F43C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176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9734DBF7-81D8-0B2B-495D-46FD5F61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7144832A-1740-3FB4-852B-AA84E3D69B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3264DFCE-06A1-BF8A-A8D0-9AD112FF75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707196F5-EBEF-D39E-04FA-90A0E7AFB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03117252-585A-ED69-C25E-A87DE4994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0092DB26-4C90-557C-AD00-97021ADB8E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382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0470B0FA-E6FC-EC5E-9C7B-4B39E8CB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BBCA4E2E-2374-9BB0-8C31-2BE8D0A01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C7307A0D-6D36-86BE-0DD1-3A97D0A40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949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B189DF0-B19F-D3DF-8E8A-457A946CF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DE0F1E8D-3F7B-80F3-5323-DFFFCDFE62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36683D20-78C5-BA01-CBA5-FBB7D4BC56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19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157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544B83B3-93E3-AE66-F4FA-3F263B2A5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48BE8970-1CA1-6EA4-DD1B-047F62EBD8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742387CC-7795-8F41-A8BA-3DFEBA6CE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652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5406C47-6EEF-1BBD-6C4E-E8D42B773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610D7DB3-13FE-3E3D-2CFF-A46CA5860F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A0E711E7-5ECF-3E1F-1956-B828E3758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289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c5ada25ca5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3c5ada25ca5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FF8B0BEF-7577-970D-56CE-8079B018F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B84CD0E6-0B05-24B1-AE69-766DD28A9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01BDDA7F-7F2E-B58A-2D86-2871DF0BD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81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C8BEEF45-2C22-D0CF-43A4-1CDACF12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6BF74A62-33BA-ADDD-64EE-B481E18361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CC812C07-C450-F278-1B52-4EE0929878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26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B7CA3ADD-2E40-F4D9-9F98-7487C7C8F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D9473081-B0D2-BD4A-3F25-41FAADCFAA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BA347888-5514-11FE-CAE1-2FB73FB9A8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60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AD7F4584-08B7-9F3A-EFBA-6B570F8AA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48B3F184-BBF0-14BD-B679-C8696CB24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33DD8FBD-4922-79DC-D50F-48C8ABB46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705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8B211CF7-4B1A-9A1C-8BAD-6139E4223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C5132B5F-5B01-C7F3-8C1A-E2D0A4C8D6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5389C8AC-DCF7-637F-0930-DF099BF91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287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4E63B72B-6E19-2D5D-9875-47D1986B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c5ada25ca5_1_60:notes">
            <a:extLst>
              <a:ext uri="{FF2B5EF4-FFF2-40B4-BE49-F238E27FC236}">
                <a16:creationId xmlns:a16="http://schemas.microsoft.com/office/drawing/2014/main" id="{6262BD5D-1324-BF27-C16E-3B35141C6B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3c5ada25ca5_1_60:notes">
            <a:extLst>
              <a:ext uri="{FF2B5EF4-FFF2-40B4-BE49-F238E27FC236}">
                <a16:creationId xmlns:a16="http://schemas.microsoft.com/office/drawing/2014/main" id="{2B97BEF7-DA1C-314B-314B-1CFDEE828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2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ámina interior_op1">
  <p:cSld name="3_Lámina interior_op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23888" y="467309"/>
            <a:ext cx="7886700" cy="38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B4581"/>
              </a:buClr>
              <a:buSzPts val="4000"/>
              <a:buNone/>
              <a:defRPr sz="3000" b="1" i="0">
                <a:solidFill>
                  <a:srgbClr val="0B458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2865835" y="1493743"/>
            <a:ext cx="5676900" cy="268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C4581"/>
              </a:buClr>
              <a:buSzPts val="2000"/>
              <a:buNone/>
              <a:defRPr sz="1500">
                <a:solidFill>
                  <a:srgbClr val="0C458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61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hyperlink" Target="https://estadisticas.ssosorno.cl/lista_espera/le_sso.ph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2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625633" y="1297243"/>
            <a:ext cx="7886700" cy="114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REGISTRO Y GESTIÓN DE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TIEMPOS DE ESPERA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159083" y="2522137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 algn="ctr">
              <a:lnSpc>
                <a:spcPct val="90000"/>
              </a:lnSpc>
              <a:buSzPts val="1100"/>
            </a:pPr>
            <a:r>
              <a:rPr lang="es-CL" sz="1100" dirty="0">
                <a:solidFill>
                  <a:srgbClr val="FFFFFF"/>
                </a:solidFill>
                <a:latin typeface="Verdana"/>
                <a:ea typeface="Verdana"/>
              </a:rPr>
              <a:t>Comité de Lista de Espera 02 de abril de 2026</a:t>
            </a:r>
            <a:endParaRPr sz="1100" dirty="0">
              <a:solidFill>
                <a:srgbClr val="FFFFFF"/>
              </a:solidFill>
              <a:latin typeface="Verdana"/>
              <a:ea typeface="Verdana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55B038-CF27-2E49-945B-9B4B5AF20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19" y="3104393"/>
            <a:ext cx="3122929" cy="1381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CB32101-9309-E986-5055-5160B7C8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4DF04FB2-F934-44BD-AC74-726B24DD3F6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F0F333-22F5-50FA-4214-8BF1EF86A192}"/>
              </a:ext>
            </a:extLst>
          </p:cNvPr>
          <p:cNvSpPr txBox="1">
            <a:spLocks/>
          </p:cNvSpPr>
          <p:nvPr/>
        </p:nvSpPr>
        <p:spPr>
          <a:xfrm>
            <a:off x="457200" y="673857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6751141-F841-8EAB-D186-A0A74FB95B99}"/>
              </a:ext>
            </a:extLst>
          </p:cNvPr>
          <p:cNvGrpSpPr/>
          <p:nvPr/>
        </p:nvGrpSpPr>
        <p:grpSpPr>
          <a:xfrm>
            <a:off x="320674" y="1187091"/>
            <a:ext cx="8186013" cy="2602127"/>
            <a:chOff x="0" y="1274618"/>
            <a:chExt cx="8186013" cy="21859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860E5D1-774E-3E66-6260-8AB68F454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7424"/>
            <a:stretch>
              <a:fillRect/>
            </a:stretch>
          </p:blipFill>
          <p:spPr>
            <a:xfrm>
              <a:off x="0" y="1274618"/>
              <a:ext cx="6034540" cy="215590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2256945-87D2-248C-2963-C65B55051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0909"/>
            <a:stretch>
              <a:fillRect/>
            </a:stretch>
          </p:blipFill>
          <p:spPr>
            <a:xfrm>
              <a:off x="6034540" y="1343727"/>
              <a:ext cx="2151473" cy="2116798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C9B283EE-F8AA-31C5-6B7D-6F1DBFC9B6CB}"/>
              </a:ext>
            </a:extLst>
          </p:cNvPr>
          <p:cNvSpPr/>
          <p:nvPr/>
        </p:nvSpPr>
        <p:spPr>
          <a:xfrm>
            <a:off x="360224" y="1687369"/>
            <a:ext cx="4869867" cy="1804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5803957-C847-F92C-088C-8F5FB4D8AF1F}"/>
              </a:ext>
            </a:extLst>
          </p:cNvPr>
          <p:cNvSpPr/>
          <p:nvPr/>
        </p:nvSpPr>
        <p:spPr>
          <a:xfrm>
            <a:off x="4986417" y="1870610"/>
            <a:ext cx="283224" cy="84488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4D800-EDC9-AC52-81D7-AB18D7446048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47731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5577FCF-5EBF-57BA-59AA-626E39ED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1D12DC81-712C-4EA5-BDAE-3D71D31A0A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A51F1D-401C-80D5-9864-B260CB6BF64B}"/>
              </a:ext>
            </a:extLst>
          </p:cNvPr>
          <p:cNvSpPr txBox="1">
            <a:spLocks/>
          </p:cNvSpPr>
          <p:nvPr/>
        </p:nvSpPr>
        <p:spPr>
          <a:xfrm>
            <a:off x="457200" y="665904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Intervención Quirúrgica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5220AF-DF70-D6DE-A905-806B8F4B0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07" y="1125624"/>
            <a:ext cx="7474527" cy="340292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EADCD0-3BD5-98A6-889D-2E26D13086BA}"/>
              </a:ext>
            </a:extLst>
          </p:cNvPr>
          <p:cNvSpPr/>
          <p:nvPr/>
        </p:nvSpPr>
        <p:spPr>
          <a:xfrm>
            <a:off x="4596393" y="1096014"/>
            <a:ext cx="1381843" cy="35049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607BCB-2BB8-03CF-558A-5814C6A431F0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2922388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EF1243B-0562-2A52-2495-3518A03C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EA2456E6-DFCC-254D-0554-2CF1449CCD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47F20D-CD10-A956-8A08-7A48B0B82A93}"/>
              </a:ext>
            </a:extLst>
          </p:cNvPr>
          <p:cNvSpPr txBox="1"/>
          <p:nvPr/>
        </p:nvSpPr>
        <p:spPr>
          <a:xfrm>
            <a:off x="1821595" y="2404587"/>
            <a:ext cx="532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E0CB1B8C-E32D-9AF3-0B55-40DA474AF385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de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96929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96998B76-EF15-49C7-77AC-56BF67E0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3DF84A61-CF69-3266-80A5-813085A31D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2F2A584-1530-0931-F2C9-D0BC979D6C84}"/>
              </a:ext>
            </a:extLst>
          </p:cNvPr>
          <p:cNvSpPr txBox="1">
            <a:spLocks/>
          </p:cNvSpPr>
          <p:nvPr/>
        </p:nvSpPr>
        <p:spPr>
          <a:xfrm>
            <a:off x="457200" y="506880"/>
            <a:ext cx="7645280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41764C4-913B-85E7-CA6E-CDC3806A35E7}"/>
              </a:ext>
            </a:extLst>
          </p:cNvPr>
          <p:cNvSpPr/>
          <p:nvPr/>
        </p:nvSpPr>
        <p:spPr>
          <a:xfrm>
            <a:off x="387927" y="972936"/>
            <a:ext cx="6595027" cy="214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1DDA2C-8F4A-6442-9536-D86E2547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118"/>
          <a:stretch>
            <a:fillRect/>
          </a:stretch>
        </p:blipFill>
        <p:spPr>
          <a:xfrm>
            <a:off x="6238273" y="1031646"/>
            <a:ext cx="1600200" cy="30097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48BEA3-9171-9033-FADC-0E5AE283F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14159"/>
            <a:ext cx="5759145" cy="293181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6D92D20-79F1-12FC-CF94-E0F32FB3EDB4}"/>
              </a:ext>
            </a:extLst>
          </p:cNvPr>
          <p:cNvSpPr/>
          <p:nvPr/>
        </p:nvSpPr>
        <p:spPr>
          <a:xfrm>
            <a:off x="3165762" y="1097466"/>
            <a:ext cx="1046019" cy="29439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3C1556-0C42-3BDC-D592-C93ECF02CD4A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77629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E0F046E0-96AA-E3BF-2BE4-1C23FB4B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8E14BF1C-DD89-C472-0D57-A520FE619B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D251E6-ED80-E2C1-9A43-D3C7314C2B35}"/>
              </a:ext>
            </a:extLst>
          </p:cNvPr>
          <p:cNvSpPr txBox="1">
            <a:spLocks/>
          </p:cNvSpPr>
          <p:nvPr/>
        </p:nvSpPr>
        <p:spPr>
          <a:xfrm>
            <a:off x="457200" y="562541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Procedimientos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7F605B7-6A53-5549-949E-FF3EDC84BDD8}"/>
              </a:ext>
            </a:extLst>
          </p:cNvPr>
          <p:cNvGrpSpPr/>
          <p:nvPr/>
        </p:nvGrpSpPr>
        <p:grpSpPr>
          <a:xfrm>
            <a:off x="881050" y="1157826"/>
            <a:ext cx="7247368" cy="3066592"/>
            <a:chOff x="839486" y="873808"/>
            <a:chExt cx="7247368" cy="306659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0192FEF-3211-BAAB-C13E-5E9CE0844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3413" y="873808"/>
              <a:ext cx="7193233" cy="256536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FC86557-F8A9-E60E-E046-6347E1314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413" y="2933492"/>
              <a:ext cx="7213441" cy="1006908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3A55E09-3228-9D92-8FF7-CFA83DBFC790}"/>
                </a:ext>
              </a:extLst>
            </p:cNvPr>
            <p:cNvSpPr txBox="1"/>
            <p:nvPr/>
          </p:nvSpPr>
          <p:spPr>
            <a:xfrm>
              <a:off x="839486" y="2902527"/>
              <a:ext cx="5100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OTROS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B9334B-C8A5-AE41-0794-AC5ED7295762}"/>
              </a:ext>
            </a:extLst>
          </p:cNvPr>
          <p:cNvSpPr/>
          <p:nvPr/>
        </p:nvSpPr>
        <p:spPr>
          <a:xfrm>
            <a:off x="5063838" y="1126773"/>
            <a:ext cx="665017" cy="30976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04DB9E6-C2C6-B825-689E-AD5882568FD2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80437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6BA9F11D-72CB-284D-3BCB-1452F6ACB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591B944-F2AB-F1BD-A260-D1DC2E264B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8D29D9A-B589-FB8D-12F1-3A34452130A2}"/>
              </a:ext>
            </a:extLst>
          </p:cNvPr>
          <p:cNvSpPr txBox="1">
            <a:spLocks/>
          </p:cNvSpPr>
          <p:nvPr/>
        </p:nvSpPr>
        <p:spPr>
          <a:xfrm>
            <a:off x="457200" y="721569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ES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onitoreo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 del Promedio y Mediana de Listas de Espera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A9783D-3177-8EB3-6A92-1D2076E8E36E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C2774D-1A3F-9120-D4AC-12D7E61E7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6" y="1314612"/>
            <a:ext cx="8825345" cy="2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894D73B4-C224-6BED-9A2F-39541E89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A5C21712-03B5-D185-CE4F-75AB0C5FDE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8C27F5-D098-F7A4-6DED-281FC53D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5687"/>
            <a:ext cx="6442263" cy="40817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2060"/>
                </a:solidFill>
              </a:rPr>
              <a:t>Evolución Listas de Espera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1D0B79-0FA9-06E5-2F09-22A6CF05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0D4CC-62A3-3CCD-9857-FA464BA450AA}"/>
              </a:ext>
            </a:extLst>
          </p:cNvPr>
          <p:cNvSpPr txBox="1"/>
          <p:nvPr/>
        </p:nvSpPr>
        <p:spPr>
          <a:xfrm>
            <a:off x="649420" y="842889"/>
            <a:ext cx="3230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Consulta Nueva Especialidad Médica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C195A3-4117-7E57-EBC3-0E16831D7C41}"/>
              </a:ext>
            </a:extLst>
          </p:cNvPr>
          <p:cNvSpPr txBox="1"/>
          <p:nvPr/>
        </p:nvSpPr>
        <p:spPr>
          <a:xfrm>
            <a:off x="4432730" y="845566"/>
            <a:ext cx="3704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Consulta Nueva Especialidad Odontológica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A4CFD8-98F8-BE14-ED11-3A5030F0F9F9}"/>
              </a:ext>
            </a:extLst>
          </p:cNvPr>
          <p:cNvSpPr txBox="1"/>
          <p:nvPr/>
        </p:nvSpPr>
        <p:spPr>
          <a:xfrm>
            <a:off x="661026" y="2880954"/>
            <a:ext cx="2545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– Intervenciones Quirúrgicas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734DF2-90DB-FBD5-B7CB-B0B1AF9328D8}"/>
              </a:ext>
            </a:extLst>
          </p:cNvPr>
          <p:cNvSpPr txBox="1"/>
          <p:nvPr/>
        </p:nvSpPr>
        <p:spPr>
          <a:xfrm>
            <a:off x="4409701" y="2890558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dirty="0"/>
              <a:t>LE - Procedimientos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58359E3-9B8E-1D14-EAE0-CC28F50B0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70" y="1090687"/>
            <a:ext cx="3448374" cy="16640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C2FDA9-799C-37D6-5B7F-B018A7C3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365" y="1090687"/>
            <a:ext cx="3456622" cy="161735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EC189FD-6233-C1CA-BD2B-DD33E39C3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20" y="3111601"/>
            <a:ext cx="3456624" cy="165349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52A3B45-F17F-A545-80AB-866ADC2F4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7363" y="3127580"/>
            <a:ext cx="3456623" cy="16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C895C6C-5089-9FC3-A1D6-B15FF5737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695A9799-748F-F66A-F85A-3B5466D502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0E1C1698-A2B4-1BBB-40EE-E85A07D81E70}"/>
              </a:ext>
            </a:extLst>
          </p:cNvPr>
          <p:cNvSpPr txBox="1">
            <a:spLocks/>
          </p:cNvSpPr>
          <p:nvPr/>
        </p:nvSpPr>
        <p:spPr>
          <a:xfrm>
            <a:off x="1489364" y="1209346"/>
            <a:ext cx="6144491" cy="64902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2060"/>
                </a:solidFill>
              </a:rPr>
              <a:t>OBSERVACIONES EN EGRESOS DE SIGTE 2.0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19A595-C0BA-CA14-ACBF-CEF4295C1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72684"/>
              </p:ext>
            </p:extLst>
          </p:nvPr>
        </p:nvGraphicFramePr>
        <p:xfrm>
          <a:off x="1382221" y="1882407"/>
          <a:ext cx="6536576" cy="1069446"/>
        </p:xfrm>
        <a:graphic>
          <a:graphicData uri="http://schemas.openxmlformats.org/drawingml/2006/table">
            <a:tbl>
              <a:tblPr firstRow="1" lastRow="1" lastCol="1" bandRow="1">
                <a:tableStyleId>{69012ECD-51FC-41F1-AA8D-1B2483CD663E}</a:tableStyleId>
              </a:tblPr>
              <a:tblGrid>
                <a:gridCol w="1685102">
                  <a:extLst>
                    <a:ext uri="{9D8B030D-6E8A-4147-A177-3AD203B41FA5}">
                      <a16:colId xmlns:a16="http://schemas.microsoft.com/office/drawing/2014/main" val="2351668980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192391399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2456760618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3359836383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102666251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1784879319"/>
                    </a:ext>
                  </a:extLst>
                </a:gridCol>
                <a:gridCol w="808579">
                  <a:extLst>
                    <a:ext uri="{9D8B030D-6E8A-4147-A177-3AD203B41FA5}">
                      <a16:colId xmlns:a16="http://schemas.microsoft.com/office/drawing/2014/main" val="2368911215"/>
                    </a:ext>
                  </a:extLst>
                </a:gridCol>
              </a:tblGrid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</a:rPr>
                        <a:t> Tipo Lista de Espera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N° Casos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28213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 CNE Médica</a:t>
                      </a:r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5587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CNE Odontológica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7780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Intervención Quirúrgica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540841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Procedimientos</a:t>
                      </a: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s-CL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610235"/>
                  </a:ext>
                </a:extLst>
              </a:tr>
              <a:tr h="178241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944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  <a:endParaRPr lang="es-CL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4203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C02DA95-117D-C0A7-DFDC-47B3566D1267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237916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A41AA71-AD50-DA7D-8CF1-BA37555B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D6AA52B9-3631-0ED9-335E-F0F75E5EA1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5642DE-4960-6E35-EE14-5575F535A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5362"/>
            <a:ext cx="6442263" cy="408170"/>
          </a:xfrm>
        </p:spPr>
        <p:txBody>
          <a:bodyPr>
            <a:no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Observaciones SIGTE 2.0</a:t>
            </a:r>
            <a:endParaRPr lang="es-CL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E65C33-D575-365D-B3A4-895C9B8BE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62921"/>
              </p:ext>
            </p:extLst>
          </p:nvPr>
        </p:nvGraphicFramePr>
        <p:xfrm>
          <a:off x="311150" y="853532"/>
          <a:ext cx="8521699" cy="3964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5650">
                  <a:extLst>
                    <a:ext uri="{9D8B030D-6E8A-4147-A177-3AD203B41FA5}">
                      <a16:colId xmlns:a16="http://schemas.microsoft.com/office/drawing/2014/main" val="1958618992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722721129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93705945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102011114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4633778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347992398"/>
                    </a:ext>
                  </a:extLst>
                </a:gridCol>
                <a:gridCol w="469899">
                  <a:extLst>
                    <a:ext uri="{9D8B030D-6E8A-4147-A177-3AD203B41FA5}">
                      <a16:colId xmlns:a16="http://schemas.microsoft.com/office/drawing/2014/main" val="4283838299"/>
                    </a:ext>
                  </a:extLst>
                </a:gridCol>
              </a:tblGrid>
              <a:tr h="152609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852902"/>
                  </a:ext>
                </a:extLst>
              </a:tr>
              <a:tr h="15260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210121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prestamin_salida</a:t>
                      </a: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no encontrado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339165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edad no está en el rango permitido para la especialidad, La edad no está en el rango permitido para la especialidad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17532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edad no está en el rango permitido para la especialidad</a:t>
                      </a:r>
                      <a:endParaRPr lang="es-MX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057326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Procedimiento no válido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s-CL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992051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 de salida no válido para el tipo de prestación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77083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 de salida no puede ser mayor a la fecha actual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65857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 de salida no puede ser mayor a la fecha actual, Advertencia - Datos inconsistentes con registro civil: Segundo Apellido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718026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Sigte</a:t>
                      </a: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id y datos no coinciden con los de ingreso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69142"/>
                  </a:ext>
                </a:extLst>
              </a:tr>
              <a:tr h="122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PLANO - PRESTA_MIN: 21-06-002 - Debe incluir plano, EXTREMIDAD - PRESTA_MIN: 21-06-002 - Debe incluir extremidad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710971"/>
                  </a:ext>
                </a:extLst>
              </a:tr>
              <a:tr h="1342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PLANO - PRESTA_MIN: 12-02-064 - </a:t>
                      </a:r>
                      <a:r>
                        <a:rPr lang="pt-BR" sz="100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Debe</a:t>
                      </a:r>
                      <a:r>
                        <a:rPr lang="pt-BR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incluir plano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582247"/>
                  </a:ext>
                </a:extLst>
              </a:tr>
              <a:tr h="1342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 de salida no válido para el tipo de prestación, Establecimiento otorgante atención no válido, Advertencia - Datos inconsistentes con registro civil: Nombres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542283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PLANO - PRESTA_MIN: 11-03-066 - Debe incluir plano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718920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MX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Fecha de salida no puede ser mayor a la fecha actual, Advertencia - Datos inconsistentes con registro civil: Nombres, Segundo Apellido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887370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edad no está en el rango permitido para la especialidad, La edad no está en el rango permitido para la especialidad, Advertencia - Datos inconsistentes con registro civil: Segundo Apellido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398845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Causal de salida no válido para el tipo de prestación, Establecimiento otorgante atención no válido, Advertencia - Datos inconsistentes con registro civil: Primer Apellido, Segundo Apellido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592541"/>
                  </a:ext>
                </a:extLst>
              </a:tr>
              <a:tr h="1526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edad no está en el rango permitido para la especialidad, La edad no está en el rango permitido para la especialidad, Advertencia - Datos inconsistentes con registro civil: Primer Apellido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4939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L" sz="10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8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79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D3E7CE2B-FF68-A98A-BD56-CFD12F37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D7EFC76D-C34A-E9A2-AC0D-2254E8B0E1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184070-9338-A2CF-DA25-4277EEDA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C31781E1-0870-EEFF-BF3E-A1626407BD96}"/>
              </a:ext>
            </a:extLst>
          </p:cNvPr>
          <p:cNvSpPr txBox="1">
            <a:spLocks/>
          </p:cNvSpPr>
          <p:nvPr/>
        </p:nvSpPr>
        <p:spPr>
          <a:xfrm>
            <a:off x="2060721" y="1881291"/>
            <a:ext cx="5022558" cy="649029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SIGTE 2.0</a:t>
            </a:r>
          </a:p>
        </p:txBody>
      </p:sp>
    </p:spTree>
    <p:extLst>
      <p:ext uri="{BB962C8B-B14F-4D97-AF65-F5344CB8AC3E}">
        <p14:creationId xmlns:p14="http://schemas.microsoft.com/office/powerpoint/2010/main" val="142901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56368C1-B313-0B2D-9DD7-F2880C958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2CFD6F64-F9F1-4657-2645-3EA6F39C9F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F85165-491C-3B3E-1ADA-6C7547F585EF}"/>
              </a:ext>
            </a:extLst>
          </p:cNvPr>
          <p:cNvSpPr txBox="1"/>
          <p:nvPr/>
        </p:nvSpPr>
        <p:spPr>
          <a:xfrm>
            <a:off x="306518" y="4884167"/>
            <a:ext cx="2358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SIGTE, corte 23-03-2026</a:t>
            </a:r>
            <a:endParaRPr lang="es-CL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D639C9-88FA-4EFA-9E18-0890A4497C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96"/>
          <a:stretch>
            <a:fillRect/>
          </a:stretch>
        </p:blipFill>
        <p:spPr>
          <a:xfrm>
            <a:off x="374072" y="464131"/>
            <a:ext cx="8395855" cy="41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00D9295-7D4E-076C-13E6-D26798E9E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AB8A3CC-F434-3D4A-8C6A-70C56BBCB3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B6B80-4DEA-2160-AE2D-E0548F08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55059F7-F34E-7C70-AE13-19759110A057}"/>
              </a:ext>
            </a:extLst>
          </p:cNvPr>
          <p:cNvSpPr txBox="1"/>
          <p:nvPr/>
        </p:nvSpPr>
        <p:spPr>
          <a:xfrm>
            <a:off x="660162" y="489291"/>
            <a:ext cx="808324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Recordar que hemos habilitado en la pág. web las bases de datos con la LE casos cerrados y LE casos Pendientes, en el siguiente Link.</a:t>
            </a:r>
          </a:p>
          <a:p>
            <a:pPr>
              <a:buNone/>
            </a:pPr>
            <a:r>
              <a:rPr lang="es-CL" sz="1800" i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https://estadisticas.ssosorno.cl/lista_espera/le_sso.php</a:t>
            </a:r>
            <a:endParaRPr lang="es-CL" sz="1800" i="1" u="sng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endParaRPr lang="es-CL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s-CL" dirty="0">
                <a:latin typeface="Calibri" panose="020F0502020204030204" pitchFamily="34" charset="0"/>
              </a:rPr>
              <a:t>Este enlace contiene la fecha de actualización (fecha de corte)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036C06-5979-3893-3C69-230C4CF88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62" y="1402273"/>
            <a:ext cx="8007753" cy="28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3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E4EF4CA8-9314-7E79-5B0A-1A4527E77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03D56F1E-A22F-2BDC-4C6D-FC801E3B277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E2CAF5-C9F4-BBCF-049E-2C113F86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7DA2DEF-7BBD-5B6C-0A72-666796370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41"/>
          <a:stretch/>
        </p:blipFill>
        <p:spPr>
          <a:xfrm>
            <a:off x="509555" y="781380"/>
            <a:ext cx="8124890" cy="390521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CEFD396-5996-176E-D53B-8140D50E6602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COMGES 2025. Mediana de días de espera.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5513BDD-0C75-D253-F7A2-ED84624492AE}"/>
              </a:ext>
            </a:extLst>
          </p:cNvPr>
          <p:cNvSpPr/>
          <p:nvPr/>
        </p:nvSpPr>
        <p:spPr>
          <a:xfrm>
            <a:off x="509554" y="1519200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3ADECF-04D8-8909-598D-BD083C98B4BD}"/>
              </a:ext>
            </a:extLst>
          </p:cNvPr>
          <p:cNvSpPr/>
          <p:nvPr/>
        </p:nvSpPr>
        <p:spPr>
          <a:xfrm>
            <a:off x="2562754" y="1282800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noFill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2792CB7-3FD0-7DEE-1689-61349C278281}"/>
              </a:ext>
            </a:extLst>
          </p:cNvPr>
          <p:cNvSpPr/>
          <p:nvPr/>
        </p:nvSpPr>
        <p:spPr>
          <a:xfrm>
            <a:off x="4623154" y="3256800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17D182E-2623-AE14-BBEF-9D0CD8AF8174}"/>
              </a:ext>
            </a:extLst>
          </p:cNvPr>
          <p:cNvSpPr/>
          <p:nvPr/>
        </p:nvSpPr>
        <p:spPr>
          <a:xfrm>
            <a:off x="6690754" y="1400400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67622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2EFF94E-F373-E05B-FA7F-1F61D61B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D5E17A67-735A-6D61-1D39-53FCC39BD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B5A878-13C3-BF4D-BFFB-0333EDA9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8E86A7-CF41-1A04-4092-ABC83EE07D34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Promedio de días de espera.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90A25A-0D1C-1A28-BA41-64702732A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54" y="825083"/>
            <a:ext cx="8124889" cy="395642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7AF538-5E7F-7494-3941-E9E8E5A295E5}"/>
              </a:ext>
            </a:extLst>
          </p:cNvPr>
          <p:cNvSpPr/>
          <p:nvPr/>
        </p:nvSpPr>
        <p:spPr>
          <a:xfrm>
            <a:off x="6697954" y="1285200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1F8D114-3608-2CF1-5226-E79FD414F17D}"/>
              </a:ext>
            </a:extLst>
          </p:cNvPr>
          <p:cNvSpPr/>
          <p:nvPr/>
        </p:nvSpPr>
        <p:spPr>
          <a:xfrm>
            <a:off x="4632754" y="2600453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2F3D9E-4226-98E4-079C-F8394F5C4AA8}"/>
              </a:ext>
            </a:extLst>
          </p:cNvPr>
          <p:cNvSpPr/>
          <p:nvPr/>
        </p:nvSpPr>
        <p:spPr>
          <a:xfrm>
            <a:off x="2553154" y="1179108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4993B2-1C11-7DDB-FC24-B091425BB270}"/>
              </a:ext>
            </a:extLst>
          </p:cNvPr>
          <p:cNvSpPr/>
          <p:nvPr/>
        </p:nvSpPr>
        <p:spPr>
          <a:xfrm>
            <a:off x="509554" y="1306726"/>
            <a:ext cx="1952845" cy="15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944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91B909A-6E0E-520E-C0DB-2D7F2154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2C0CF39F-9D8C-4634-3237-CC49BD5FE1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DB51FD-8DD9-FCCF-29C9-CABEA2B2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AEBCCEF-5019-8DC3-C179-2682AA5BC8AD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Percentil 75, CNEM.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EB6A83-971C-EE3C-B59B-E3EEE046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01" y="763793"/>
            <a:ext cx="4099398" cy="399591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ED30128-DA8D-BCEB-1C36-FC5DCA1AE26D}"/>
              </a:ext>
            </a:extLst>
          </p:cNvPr>
          <p:cNvSpPr/>
          <p:nvPr/>
        </p:nvSpPr>
        <p:spPr>
          <a:xfrm>
            <a:off x="2522301" y="4013927"/>
            <a:ext cx="4099398" cy="12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394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A9FCADF-7897-37CD-F897-4E09FE037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637C1999-91A0-8D43-2920-C9790D6AA7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1503AF-2844-47BB-03B1-7F49D738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24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84D760E-8522-1CB7-84FF-63D5058EEEF0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Percentil 75, IQ.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477000-4E53-21A2-F05E-0A53A2AA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01" y="763793"/>
            <a:ext cx="4099399" cy="399591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2D7ECB-45B5-95C9-7C5F-2097221A20CD}"/>
              </a:ext>
            </a:extLst>
          </p:cNvPr>
          <p:cNvSpPr/>
          <p:nvPr/>
        </p:nvSpPr>
        <p:spPr>
          <a:xfrm>
            <a:off x="2522301" y="4013927"/>
            <a:ext cx="4099398" cy="12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7478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61EB86A7-CD35-AD37-5743-DEC6F06C4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6E5AFA81-BE17-A764-5413-87FB2F9F36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BE9DB7-C174-7360-1BC4-9AD75D64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834C73-81BD-7379-5ECF-08397A98821B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Percentil 75, CNEO.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EC83FEA-BA26-AD21-5791-FCEE6106F829}"/>
              </a:ext>
            </a:extLst>
          </p:cNvPr>
          <p:cNvGrpSpPr/>
          <p:nvPr/>
        </p:nvGrpSpPr>
        <p:grpSpPr>
          <a:xfrm>
            <a:off x="308748" y="777969"/>
            <a:ext cx="8526503" cy="3947196"/>
            <a:chOff x="289950" y="777970"/>
            <a:chExt cx="8526503" cy="394719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20AF979-C917-A1DC-214B-F912C6C06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7054" y="777970"/>
              <a:ext cx="4099399" cy="394719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954B3CD-60E2-7D59-9869-36692A096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950" y="777971"/>
              <a:ext cx="4099399" cy="3947195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353387A7-9342-8B92-3DF5-CECE40EB0EFA}"/>
              </a:ext>
            </a:extLst>
          </p:cNvPr>
          <p:cNvSpPr/>
          <p:nvPr/>
        </p:nvSpPr>
        <p:spPr>
          <a:xfrm>
            <a:off x="308748" y="3992327"/>
            <a:ext cx="4099398" cy="12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D7096E-4146-E6D4-1902-FC9F9171566A}"/>
              </a:ext>
            </a:extLst>
          </p:cNvPr>
          <p:cNvSpPr/>
          <p:nvPr/>
        </p:nvSpPr>
        <p:spPr>
          <a:xfrm>
            <a:off x="4726373" y="3992327"/>
            <a:ext cx="4099398" cy="12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917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1F301808-FA74-4CC3-85E4-5E824198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23A367E2-5D01-A955-5032-102190B5BD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FBDD8D-212C-82FA-C81A-65F66AE1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FD4F9C9-F6AB-A50A-F08D-874E7FF1BD37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Mediana CNEM.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AA50C6-EB6C-ED3D-24AE-B7A9FB4F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53" y="763793"/>
            <a:ext cx="5134094" cy="40207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05048B-A3FF-CDE6-E93C-502F5B56D93A}"/>
              </a:ext>
            </a:extLst>
          </p:cNvPr>
          <p:cNvSpPr/>
          <p:nvPr/>
        </p:nvSpPr>
        <p:spPr>
          <a:xfrm>
            <a:off x="2004952" y="4064327"/>
            <a:ext cx="5134093" cy="126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5228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FCE93B0C-010B-AE6D-97F4-C19D1C1BA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0FA7F103-A28F-36BA-7B7E-E1CCC2C671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98CF97-0E1E-ED1F-4473-1C3273DC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27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78EA194-20F7-6AE6-FD5D-F1E5B7C89DFA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Mediana CNEO.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E90A84-B65B-D8CE-4F9D-6036881FD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53" y="763793"/>
            <a:ext cx="5141175" cy="406376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87C4CB2-A9AD-6889-4AF7-F554E5EFEE22}"/>
              </a:ext>
            </a:extLst>
          </p:cNvPr>
          <p:cNvSpPr/>
          <p:nvPr/>
        </p:nvSpPr>
        <p:spPr>
          <a:xfrm>
            <a:off x="1997872" y="4121927"/>
            <a:ext cx="5134093" cy="126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76655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ECE244F2-5DCB-E3AD-8064-3B5AD1F6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4D8EFDE8-5E57-8D42-BEB8-B57AD26817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177A8F-2B5E-ABBF-FB33-E1A105DF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28</a:t>
            </a:fld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D0A16C0-DEAB-404C-F10F-690B2963C582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Incontinencia urinaria femenina.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3A37C3-EF48-07F6-46F7-B18C72C69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510" y="756620"/>
            <a:ext cx="4271728" cy="39516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6FBB36-B532-2B8C-0B01-C3AB822A2A76}"/>
              </a:ext>
            </a:extLst>
          </p:cNvPr>
          <p:cNvSpPr/>
          <p:nvPr/>
        </p:nvSpPr>
        <p:spPr>
          <a:xfrm>
            <a:off x="2440511" y="4021127"/>
            <a:ext cx="4271728" cy="111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27256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5;p27" title="Fondo PPT-1.png">
            <a:extLst>
              <a:ext uri="{FF2B5EF4-FFF2-40B4-BE49-F238E27FC236}">
                <a16:creationId xmlns:a16="http://schemas.microsoft.com/office/drawing/2014/main" id="{5365D4EB-5A83-1717-928F-B26870D147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CAFF880-46A1-6931-7330-820004E53F25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CNEM en APS.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DEEE3F-015C-447B-BDF5-B430C43A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35" y="785301"/>
            <a:ext cx="4874674" cy="39744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867A2EA-AB8D-FD95-0DBD-67778801EF7F}"/>
              </a:ext>
            </a:extLst>
          </p:cNvPr>
          <p:cNvSpPr/>
          <p:nvPr/>
        </p:nvSpPr>
        <p:spPr>
          <a:xfrm>
            <a:off x="2233034" y="4028327"/>
            <a:ext cx="4874673" cy="13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9665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consulta nueva de especialidades médicas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F940C6-7FA7-BBB0-A5D9-0A96E21A042E}"/>
              </a:ext>
            </a:extLst>
          </p:cNvPr>
          <p:cNvSpPr txBox="1"/>
          <p:nvPr/>
        </p:nvSpPr>
        <p:spPr>
          <a:xfrm>
            <a:off x="2074773" y="2404587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07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5;p27" title="Fondo PPT-1.png">
            <a:extLst>
              <a:ext uri="{FF2B5EF4-FFF2-40B4-BE49-F238E27FC236}">
                <a16:creationId xmlns:a16="http://schemas.microsoft.com/office/drawing/2014/main" id="{75CB30BF-B35F-A52D-A7B1-C56D5AA56E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4367AF7-57B0-ED79-A47C-9B18A09795BD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IQ menor en APS.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2683745-D294-4C86-AB05-9139AAA2E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22" y="785301"/>
            <a:ext cx="4953900" cy="39744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871101D-DE0D-9496-9483-F9B7CC194573}"/>
              </a:ext>
            </a:extLst>
          </p:cNvPr>
          <p:cNvSpPr/>
          <p:nvPr/>
        </p:nvSpPr>
        <p:spPr>
          <a:xfrm>
            <a:off x="2193422" y="4028327"/>
            <a:ext cx="4953900" cy="13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0490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27" title="Fondo PPT-1.png">
            <a:extLst>
              <a:ext uri="{FF2B5EF4-FFF2-40B4-BE49-F238E27FC236}">
                <a16:creationId xmlns:a16="http://schemas.microsoft.com/office/drawing/2014/main" id="{F51C218D-97B7-34D9-1AA3-A10BD7C56C6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065F65-E522-4C94-A622-30FBA1BE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024" y="791570"/>
            <a:ext cx="4777952" cy="396813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454427-9CFA-0061-7B16-86372573BA25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CNEM 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ExSENAME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A5F3B3-5822-DC24-0062-D356F6F55156}"/>
              </a:ext>
            </a:extLst>
          </p:cNvPr>
          <p:cNvSpPr/>
          <p:nvPr/>
        </p:nvSpPr>
        <p:spPr>
          <a:xfrm>
            <a:off x="2193422" y="4028327"/>
            <a:ext cx="4767554" cy="126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97727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27" title="Fondo PPT-1.png">
            <a:extLst>
              <a:ext uri="{FF2B5EF4-FFF2-40B4-BE49-F238E27FC236}">
                <a16:creationId xmlns:a16="http://schemas.microsoft.com/office/drawing/2014/main" id="{B23F257F-65F1-34AF-EB57-71D62C3F64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62E84C-08F7-4306-B969-C6B26FA8D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497" y="897029"/>
            <a:ext cx="4697006" cy="38563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A3437D1-71E3-4B5B-F144-EACB7F370467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CNEO </a:t>
            </a:r>
            <a:r>
              <a:rPr lang="es-CL" sz="20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ExSENAME</a:t>
            </a:r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E79D62-2B68-9455-D865-11F23ACDBE0C}"/>
              </a:ext>
            </a:extLst>
          </p:cNvPr>
          <p:cNvSpPr/>
          <p:nvPr/>
        </p:nvSpPr>
        <p:spPr>
          <a:xfrm>
            <a:off x="2193422" y="4028327"/>
            <a:ext cx="4767554" cy="126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7994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B330FA1-45B1-499A-97F0-5603C73B6D81}"/>
              </a:ext>
            </a:extLst>
          </p:cNvPr>
          <p:cNvSpPr txBox="1"/>
          <p:nvPr/>
        </p:nvSpPr>
        <p:spPr>
          <a:xfrm>
            <a:off x="338866" y="847887"/>
            <a:ext cx="853619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57150">
              <a:spcBef>
                <a:spcPts val="75"/>
              </a:spcBef>
            </a:pPr>
            <a:endParaRPr sz="1800" dirty="0">
              <a:latin typeface="Cambria"/>
              <a:cs typeface="Cambria"/>
            </a:endParaRPr>
          </a:p>
        </p:txBody>
      </p:sp>
      <p:pic>
        <p:nvPicPr>
          <p:cNvPr id="8" name="Google Shape;115;p27" title="Fondo PPT-1.png">
            <a:extLst>
              <a:ext uri="{FF2B5EF4-FFF2-40B4-BE49-F238E27FC236}">
                <a16:creationId xmlns:a16="http://schemas.microsoft.com/office/drawing/2014/main" id="{F6082FEB-6F77-EB07-1AE5-6D1A5E4A219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19968-7A1A-42CB-9A4B-9F757C89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7" y="840582"/>
            <a:ext cx="4770786" cy="391912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331D1C1-EACE-13B1-E512-88E5D978A7C4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IQ Ex-SENAME.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8EFE9B-EF47-CB7D-0051-3C0DFF702134}"/>
              </a:ext>
            </a:extLst>
          </p:cNvPr>
          <p:cNvSpPr/>
          <p:nvPr/>
        </p:nvSpPr>
        <p:spPr>
          <a:xfrm>
            <a:off x="2193422" y="4028327"/>
            <a:ext cx="4767554" cy="1260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9445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27" title="Fondo PPT-1.png">
            <a:extLst>
              <a:ext uri="{FF2B5EF4-FFF2-40B4-BE49-F238E27FC236}">
                <a16:creationId xmlns:a16="http://schemas.microsoft.com/office/drawing/2014/main" id="{E8CDB33A-8C9A-B06F-AF43-C36A9353378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CCC2FB-65D7-4CE0-A5CD-F45841C1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043" y="801494"/>
            <a:ext cx="4877913" cy="3958211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F9ED444-54B2-D73A-7752-D274E05DF09B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CNEM PRAIS.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D93A038-3447-3611-E5D1-F82404FF4DE3}"/>
              </a:ext>
            </a:extLst>
          </p:cNvPr>
          <p:cNvSpPr/>
          <p:nvPr/>
        </p:nvSpPr>
        <p:spPr>
          <a:xfrm>
            <a:off x="2133043" y="4010400"/>
            <a:ext cx="487791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67763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27" title="Fondo PPT-1.png">
            <a:extLst>
              <a:ext uri="{FF2B5EF4-FFF2-40B4-BE49-F238E27FC236}">
                <a16:creationId xmlns:a16="http://schemas.microsoft.com/office/drawing/2014/main" id="{9A0BA488-25D4-A5C6-CFE6-021A2B9EA6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6869A5-81C5-4639-99AB-5DE3BEC71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617" y="774199"/>
            <a:ext cx="4922765" cy="398550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DBD82C0-F935-8473-C3C3-E76A7A5802CD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CNEO PRAIS.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3591491-E200-056C-9C8D-6D42986DC2F2}"/>
              </a:ext>
            </a:extLst>
          </p:cNvPr>
          <p:cNvSpPr/>
          <p:nvPr/>
        </p:nvSpPr>
        <p:spPr>
          <a:xfrm>
            <a:off x="2133043" y="4010400"/>
            <a:ext cx="487791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51251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27" title="Fondo PPT-1.png">
            <a:extLst>
              <a:ext uri="{FF2B5EF4-FFF2-40B4-BE49-F238E27FC236}">
                <a16:creationId xmlns:a16="http://schemas.microsoft.com/office/drawing/2014/main" id="{8A6E708B-6E7F-AD8F-44AA-C4441C37302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36E993-999E-4D28-9435-3309A33FC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89069E-0279-4C34-B29F-F6A28A7F7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60" y="783678"/>
            <a:ext cx="4907479" cy="397602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869AA7-8DCE-0310-26F3-A95A19B98A4B}"/>
              </a:ext>
            </a:extLst>
          </p:cNvPr>
          <p:cNvSpPr txBox="1">
            <a:spLocks/>
          </p:cNvSpPr>
          <p:nvPr/>
        </p:nvSpPr>
        <p:spPr>
          <a:xfrm>
            <a:off x="591796" y="383795"/>
            <a:ext cx="7960408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IQ PRAIS.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8E06D7-1717-0CCF-DF3F-6A4671E189D9}"/>
              </a:ext>
            </a:extLst>
          </p:cNvPr>
          <p:cNvSpPr/>
          <p:nvPr/>
        </p:nvSpPr>
        <p:spPr>
          <a:xfrm>
            <a:off x="2133043" y="4010400"/>
            <a:ext cx="487791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0269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B9B0920-3B3D-9519-81D3-4706361D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2A156689-7170-2D4D-2DFC-D2211E9002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4DC445-DC4A-0604-1DFF-BFC3252B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37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96DA33-E3D7-5D54-E857-7A9363B1C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338" y="457200"/>
            <a:ext cx="327332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06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458BB333-C0E6-5AF4-E956-846C2214A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C8034C93-37C2-FD0A-F6D5-135FFBB1A7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B6B96D-B019-8171-5430-4E4808D7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38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E66A592-B890-33D3-84E3-2CE31BFA9DAE}"/>
              </a:ext>
            </a:extLst>
          </p:cNvPr>
          <p:cNvSpPr txBox="1">
            <a:spLocks/>
          </p:cNvSpPr>
          <p:nvPr/>
        </p:nvSpPr>
        <p:spPr>
          <a:xfrm>
            <a:off x="750066" y="54564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Indicadores: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890244-976F-8197-F4E0-3A52BC3E2F4D}"/>
              </a:ext>
            </a:extLst>
          </p:cNvPr>
          <p:cNvSpPr txBox="1"/>
          <p:nvPr/>
        </p:nvSpPr>
        <p:spPr>
          <a:xfrm>
            <a:off x="750066" y="970291"/>
            <a:ext cx="7344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3.01. Cumplimiento de Garantías Explícitas en Salud (GES) en la red.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3.02. Nivel de resolución de garantías GES exceptuadas transitorias acumuladas sin prestación otorgada. </a:t>
            </a:r>
          </a:p>
          <a:p>
            <a:r>
              <a:rPr lang="es-CL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3.03. Tiempo de Espera a Consultas Nuevas de Especialidad médica.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3.04. Tiempo de Espera a Consultas Nuevas de Especialidad odontológica.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3.05. Tiempo de Espera a intervenciones quirúrgicas.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3.06. Monitoreo del percentil 75 de la lista de espera de consulta nueva de especialidad médica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3.07. Resolución de Lista de espera de consultas nuevas de especialidades médicas con destino APS en especialidades definidas.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3.08. Monitoreo del percentil 75 de la lista de espera de consulta nueva de especialidad odontológica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3.09. Resolución de Lista de espera de especialidades odontológicas de endodoncia, prótesis removible y periodoncia en atención primaria de salud.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3.10. Monitoreo del percentil 75 de la lista de espera de intervenciones quirúrgicas mayores y menores. </a:t>
            </a:r>
          </a:p>
          <a:p>
            <a:r>
              <a:rPr lang="es-E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3.11. Resolución de Lista de espera de intervenciones quirúrgicas menores electivas en atención primaria de salud.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0172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3C159F01-8329-26C6-4846-6A5877A12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3337C7A8-3DFF-A40B-C0FA-A68B2080E6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E55332-17E6-2D9B-7E17-E323EBB1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5504" y="4827559"/>
            <a:ext cx="2133600" cy="213547"/>
          </a:xfrm>
        </p:spPr>
        <p:txBody>
          <a:bodyPr>
            <a:normAutofit fontScale="25000" lnSpcReduction="20000"/>
          </a:bodyPr>
          <a:lstStyle/>
          <a:p>
            <a:fld id="{758EF458-5B7C-9F44-BB09-A6316498C081}" type="slidenum">
              <a:rPr lang="es-ES" smtClean="0"/>
              <a:pPr/>
              <a:t>39</a:t>
            </a:fld>
            <a:endParaRPr lang="es-ES"/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370F8045-2BDF-BEB2-D377-F79C0B811AEC}"/>
              </a:ext>
            </a:extLst>
          </p:cNvPr>
          <p:cNvSpPr txBox="1">
            <a:spLocks/>
          </p:cNvSpPr>
          <p:nvPr/>
        </p:nvSpPr>
        <p:spPr>
          <a:xfrm>
            <a:off x="388800" y="470091"/>
            <a:ext cx="8366400" cy="4255074"/>
          </a:xfrm>
          <a:prstGeom prst="rect">
            <a:avLst/>
          </a:prstGeom>
        </p:spPr>
        <p:txBody>
          <a:bodyPr>
            <a:normAutofit/>
          </a:bodyPr>
          <a:lstStyle>
            <a:lvl1pPr marL="284400" indent="-176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1pPr>
            <a:lvl2pPr marL="525600" indent="-140400" algn="l" defTabSz="457200" rtl="0" eaLnBrk="1" latinLnBrk="0" hangingPunct="1">
              <a:lnSpc>
                <a:spcPct val="100000"/>
              </a:lnSpc>
              <a:spcBef>
                <a:spcPts val="600"/>
              </a:spcBef>
              <a:buSzPct val="80000"/>
              <a:buFont typeface="Lucida Grande"/>
              <a:buChar char="›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2pPr>
            <a:lvl3pPr marL="7848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3pPr>
            <a:lvl4pPr marL="10980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60000"/>
              <a:buFont typeface="Courier New"/>
              <a:buChar char="o"/>
              <a:defRPr lang="es-ES_tradnl" sz="14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4pPr>
            <a:lvl5pPr marL="1411200" indent="-158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SzPct val="70000"/>
              <a:buFont typeface="Arial"/>
              <a:buChar char="»"/>
              <a:defRPr lang="es-ES" sz="14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/>
                <a:ea typeface="+mn-ea"/>
                <a:cs typeface="Cambr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Otros temas de registro y gestión</a:t>
            </a:r>
          </a:p>
          <a:p>
            <a:pPr>
              <a:buFontTx/>
              <a:buChar char="-"/>
            </a:pPr>
            <a:r>
              <a:rPr lang="es-ES_tradnl" sz="2400" b="1" dirty="0">
                <a:solidFill>
                  <a:srgbClr val="0070C0"/>
                </a:solidFill>
              </a:rPr>
              <a:t>Clasificación de casos oncológicos en la red.</a:t>
            </a:r>
          </a:p>
          <a:p>
            <a:pPr>
              <a:buFontTx/>
              <a:buChar char="-"/>
            </a:pPr>
            <a:r>
              <a:rPr lang="es-ES_tradnl" sz="2400" b="1" dirty="0">
                <a:solidFill>
                  <a:srgbClr val="0070C0"/>
                </a:solidFill>
              </a:rPr>
              <a:t>Piloto TEI.</a:t>
            </a:r>
          </a:p>
          <a:p>
            <a:pPr>
              <a:buFontTx/>
              <a:buChar char="-"/>
            </a:pPr>
            <a:r>
              <a:rPr lang="es-ES_tradnl" sz="2400" b="1" dirty="0">
                <a:solidFill>
                  <a:srgbClr val="0070C0"/>
                </a:solidFill>
              </a:rPr>
              <a:t>Abdominoplastías.</a:t>
            </a:r>
          </a:p>
          <a:p>
            <a:pPr>
              <a:buFontTx/>
              <a:buChar char="-"/>
            </a:pPr>
            <a:r>
              <a:rPr lang="es-ES_tradnl" sz="2400" b="1" dirty="0">
                <a:solidFill>
                  <a:srgbClr val="0070C0"/>
                </a:solidFill>
              </a:rPr>
              <a:t>Programas GORE.</a:t>
            </a:r>
          </a:p>
        </p:txBody>
      </p:sp>
    </p:spTree>
    <p:extLst>
      <p:ext uri="{BB962C8B-B14F-4D97-AF65-F5344CB8AC3E}">
        <p14:creationId xmlns:p14="http://schemas.microsoft.com/office/powerpoint/2010/main" val="289174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B8014247-AAC5-0E2D-61E8-A7E1E3646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E115BB03-0ECC-8617-EDF3-AC5E2890E5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4CB8C15-DDD7-4E83-B8FB-8828EF71723B}"/>
              </a:ext>
            </a:extLst>
          </p:cNvPr>
          <p:cNvSpPr txBox="1">
            <a:spLocks/>
          </p:cNvSpPr>
          <p:nvPr/>
        </p:nvSpPr>
        <p:spPr>
          <a:xfrm>
            <a:off x="750066" y="545640"/>
            <a:ext cx="7106896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907A015-C297-3AAF-EF32-F8955ED3DF5A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7D8534F-7FB1-0E57-4C5D-6C4350648810}"/>
              </a:ext>
            </a:extLst>
          </p:cNvPr>
          <p:cNvGrpSpPr/>
          <p:nvPr/>
        </p:nvGrpSpPr>
        <p:grpSpPr>
          <a:xfrm>
            <a:off x="810492" y="957898"/>
            <a:ext cx="7453840" cy="3657196"/>
            <a:chOff x="152309" y="762409"/>
            <a:chExt cx="7453840" cy="365719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27D3C55-F438-1546-0F21-A3E89B900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9236" y="762409"/>
              <a:ext cx="5866913" cy="3657196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26A76F2-4E2B-7E47-81FD-7B913B42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309" y="837234"/>
              <a:ext cx="5467826" cy="3520486"/>
            </a:xfrm>
            <a:prstGeom prst="rect">
              <a:avLst/>
            </a:prstGeom>
          </p:spPr>
        </p:pic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2D039B0-6DD6-667C-EBC9-4A8B5090DD27}"/>
              </a:ext>
            </a:extLst>
          </p:cNvPr>
          <p:cNvSpPr/>
          <p:nvPr/>
        </p:nvSpPr>
        <p:spPr>
          <a:xfrm>
            <a:off x="3875700" y="1085024"/>
            <a:ext cx="855628" cy="34681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1559386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205CB6-408E-C849-BFEE-EAE5D204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5F2FD1F-1AD5-5148-A2C7-01E79E450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125" y="1731332"/>
            <a:ext cx="3799358" cy="16808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C79E8271-77DB-AE4E-3879-E59D075EE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7C9F8F61-6C0E-E323-DDBF-C6A3A94C43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4BA2C1-E21A-F636-DB1C-0307C9270C70}"/>
              </a:ext>
            </a:extLst>
          </p:cNvPr>
          <p:cNvSpPr txBox="1">
            <a:spLocks/>
          </p:cNvSpPr>
          <p:nvPr/>
        </p:nvSpPr>
        <p:spPr>
          <a:xfrm>
            <a:off x="133282" y="514722"/>
            <a:ext cx="763887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Médicas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E2D3CD-17E6-B9FC-407D-0EB9C4AC8728}"/>
              </a:ext>
            </a:extLst>
          </p:cNvPr>
          <p:cNvSpPr/>
          <p:nvPr/>
        </p:nvSpPr>
        <p:spPr>
          <a:xfrm>
            <a:off x="282336" y="1338853"/>
            <a:ext cx="3222864" cy="237746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8F744C-3051-7CC1-B145-F35041E6F0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210"/>
          <a:stretch>
            <a:fillRect/>
          </a:stretch>
        </p:blipFill>
        <p:spPr>
          <a:xfrm>
            <a:off x="155747" y="939945"/>
            <a:ext cx="4416254" cy="344446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1FC9A1-2A23-7DC8-3263-6328D6E15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208" y="1200990"/>
            <a:ext cx="4151625" cy="318341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433420F-D2EA-7938-C50F-537005FAF064}"/>
              </a:ext>
            </a:extLst>
          </p:cNvPr>
          <p:cNvSpPr txBox="1"/>
          <p:nvPr/>
        </p:nvSpPr>
        <p:spPr>
          <a:xfrm>
            <a:off x="133282" y="909083"/>
            <a:ext cx="93518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1BDF89-2896-75CB-6F2B-ED540593DB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5012"/>
          <a:stretch>
            <a:fillRect/>
          </a:stretch>
        </p:blipFill>
        <p:spPr>
          <a:xfrm>
            <a:off x="4800599" y="956463"/>
            <a:ext cx="4173801" cy="2377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B09EEF5-2296-26B9-D16D-335CD89DC94B}"/>
              </a:ext>
            </a:extLst>
          </p:cNvPr>
          <p:cNvSpPr txBox="1"/>
          <p:nvPr/>
        </p:nvSpPr>
        <p:spPr>
          <a:xfrm>
            <a:off x="4800599" y="917621"/>
            <a:ext cx="935181" cy="2377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900" dirty="0"/>
              <a:t>Especialidad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8407A9-D9A5-BC9B-DBBA-285F78DF7903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179262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A0C0A29A-B82B-D8BB-06CE-74E3171D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5902D188-6DC7-E035-494C-C98845CEC0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9B9277-5704-8D62-9263-3D972644D21A}"/>
              </a:ext>
            </a:extLst>
          </p:cNvPr>
          <p:cNvSpPr txBox="1"/>
          <p:nvPr/>
        </p:nvSpPr>
        <p:spPr>
          <a:xfrm>
            <a:off x="2074773" y="2404587"/>
            <a:ext cx="481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459515AA-F6B2-47EA-F49E-481B738ADC13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consulta nueva de especialidades odontológicas</a:t>
            </a:r>
          </a:p>
        </p:txBody>
      </p:sp>
    </p:spTree>
    <p:extLst>
      <p:ext uri="{BB962C8B-B14F-4D97-AF65-F5344CB8AC3E}">
        <p14:creationId xmlns:p14="http://schemas.microsoft.com/office/powerpoint/2010/main" val="246302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7C1B7CA-44EC-ED9A-A3B8-00F15872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F5553669-1356-E2A7-8F1E-26ED27B6A74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85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AF1095-CEE4-B065-4830-46C19F4D3C3F}"/>
              </a:ext>
            </a:extLst>
          </p:cNvPr>
          <p:cNvSpPr txBox="1">
            <a:spLocks/>
          </p:cNvSpPr>
          <p:nvPr/>
        </p:nvSpPr>
        <p:spPr>
          <a:xfrm>
            <a:off x="443346" y="776873"/>
            <a:ext cx="7709373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Establecimiento de Destino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8372E54-2F73-7D14-22A6-E00D95E255A5}"/>
              </a:ext>
            </a:extLst>
          </p:cNvPr>
          <p:cNvGrpSpPr/>
          <p:nvPr/>
        </p:nvGrpSpPr>
        <p:grpSpPr>
          <a:xfrm>
            <a:off x="471055" y="1566331"/>
            <a:ext cx="8137487" cy="1857671"/>
            <a:chOff x="166256" y="1663312"/>
            <a:chExt cx="8137487" cy="185767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B93C153-EB4D-4562-87BF-C56BEDEFF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0455"/>
            <a:stretch>
              <a:fillRect/>
            </a:stretch>
          </p:blipFill>
          <p:spPr>
            <a:xfrm>
              <a:off x="166256" y="1663312"/>
              <a:ext cx="6059024" cy="181687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A1C0EA2-F9EE-2A47-5E8F-CABB8B007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5161"/>
            <a:stretch>
              <a:fillRect/>
            </a:stretch>
          </p:blipFill>
          <p:spPr>
            <a:xfrm>
              <a:off x="6098578" y="1704110"/>
              <a:ext cx="2205165" cy="1816873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81EDC986-694F-1822-4EF9-48209E57E195}"/>
              </a:ext>
            </a:extLst>
          </p:cNvPr>
          <p:cNvSpPr/>
          <p:nvPr/>
        </p:nvSpPr>
        <p:spPr>
          <a:xfrm>
            <a:off x="3740726" y="1809846"/>
            <a:ext cx="955965" cy="157335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2F3024-06E5-0BB7-ACFD-69631727CAC4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330846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1F1EBB8-D690-0711-B768-BE6DA987A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B87A7CAC-1D0F-DF8D-9D4E-C32831F5D7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AB61A57-6AFF-0BD0-B5BD-FAC7B474321D}"/>
              </a:ext>
            </a:extLst>
          </p:cNvPr>
          <p:cNvSpPr txBox="1">
            <a:spLocks/>
          </p:cNvSpPr>
          <p:nvPr/>
        </p:nvSpPr>
        <p:spPr>
          <a:xfrm>
            <a:off x="507408" y="669796"/>
            <a:ext cx="8018092" cy="51323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LE - Consultas Odontológicas según Especialidad y Año de Ingreso</a:t>
            </a:r>
            <a:endParaRPr lang="es-CL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92E5A77-176B-C1DD-82CE-EE729727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176" y="1183030"/>
            <a:ext cx="6487430" cy="30579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14BBECD-C697-544D-A95C-0472BFFD9708}"/>
              </a:ext>
            </a:extLst>
          </p:cNvPr>
          <p:cNvSpPr txBox="1"/>
          <p:nvPr/>
        </p:nvSpPr>
        <p:spPr>
          <a:xfrm>
            <a:off x="368863" y="4912669"/>
            <a:ext cx="29482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/>
              <a:t>Fuente</a:t>
            </a:r>
            <a:r>
              <a:rPr lang="es-ES" sz="900" dirty="0"/>
              <a:t>: Reporte SIGTE sin Errores, corte 23-03-2026</a:t>
            </a:r>
            <a:endParaRPr lang="es-CL" sz="9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6C951B0-5ECE-4BC3-4320-08270E8BDCA4}"/>
              </a:ext>
            </a:extLst>
          </p:cNvPr>
          <p:cNvSpPr/>
          <p:nvPr/>
        </p:nvSpPr>
        <p:spPr>
          <a:xfrm>
            <a:off x="4884376" y="1263604"/>
            <a:ext cx="976097" cy="29773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70563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>
          <a:extLst>
            <a:ext uri="{FF2B5EF4-FFF2-40B4-BE49-F238E27FC236}">
              <a16:creationId xmlns:a16="http://schemas.microsoft.com/office/drawing/2014/main" id="{55C710C1-C9DA-ECA6-6589-1297D39A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 title="Fondo PPT-1.png">
            <a:extLst>
              <a:ext uri="{FF2B5EF4-FFF2-40B4-BE49-F238E27FC236}">
                <a16:creationId xmlns:a16="http://schemas.microsoft.com/office/drawing/2014/main" id="{0BD4AAD7-E059-8487-6699-3D4BA408028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24A4472-7BFF-DC8C-CA4B-42AF2A24F905}"/>
              </a:ext>
            </a:extLst>
          </p:cNvPr>
          <p:cNvSpPr txBox="1"/>
          <p:nvPr/>
        </p:nvSpPr>
        <p:spPr>
          <a:xfrm>
            <a:off x="1821595" y="2404587"/>
            <a:ext cx="5320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LE no considera los errores y justificaciones SIGTE, ni causal 3</a:t>
            </a:r>
            <a:endParaRPr lang="es-CL" dirty="0"/>
          </a:p>
        </p:txBody>
      </p:sp>
      <p:sp>
        <p:nvSpPr>
          <p:cNvPr id="2" name="Google Shape;118;p27">
            <a:extLst>
              <a:ext uri="{FF2B5EF4-FFF2-40B4-BE49-F238E27FC236}">
                <a16:creationId xmlns:a16="http://schemas.microsoft.com/office/drawing/2014/main" id="{B5C9DB55-490E-0124-19D2-710453BE6628}"/>
              </a:ext>
            </a:extLst>
          </p:cNvPr>
          <p:cNvSpPr txBox="1"/>
          <p:nvPr/>
        </p:nvSpPr>
        <p:spPr>
          <a:xfrm>
            <a:off x="628650" y="194000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Lista de espera de intervenciones quirúrgicas</a:t>
            </a:r>
          </a:p>
        </p:txBody>
      </p:sp>
    </p:spTree>
    <p:extLst>
      <p:ext uri="{BB962C8B-B14F-4D97-AF65-F5344CB8AC3E}">
        <p14:creationId xmlns:p14="http://schemas.microsoft.com/office/powerpoint/2010/main" val="6539709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1032</Words>
  <Application>Microsoft Office PowerPoint</Application>
  <PresentationFormat>Presentación en pantalla (16:9)</PresentationFormat>
  <Paragraphs>216</Paragraphs>
  <Slides>40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Verdana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Listas de Espera</vt:lpstr>
      <vt:lpstr>Presentación de PowerPoint</vt:lpstr>
      <vt:lpstr>Observaciones SIGTE 2.0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Servicio de Salud Osorno</cp:lastModifiedBy>
  <cp:revision>11</cp:revision>
  <dcterms:modified xsi:type="dcterms:W3CDTF">2026-04-16T15:47:24Z</dcterms:modified>
</cp:coreProperties>
</file>